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32" r:id="rId1"/>
  </p:sldMasterIdLst>
  <p:notesMasterIdLst>
    <p:notesMasterId r:id="rId13"/>
  </p:notesMasterIdLst>
  <p:sldIdLst>
    <p:sldId id="256" r:id="rId2"/>
    <p:sldId id="308" r:id="rId3"/>
    <p:sldId id="309" r:id="rId4"/>
    <p:sldId id="312" r:id="rId5"/>
    <p:sldId id="310" r:id="rId6"/>
    <p:sldId id="311" r:id="rId7"/>
    <p:sldId id="314" r:id="rId8"/>
    <p:sldId id="315" r:id="rId9"/>
    <p:sldId id="316" r:id="rId10"/>
    <p:sldId id="307" r:id="rId11"/>
    <p:sldId id="265" r:id="rId12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00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17F1B-485A-4DE2-AF26-3095EDB5FC9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4F941-007A-483A-81DA-72F1797F48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438400"/>
            <a:ext cx="8458200" cy="533400"/>
          </a:xfrm>
        </p:spPr>
        <p:txBody>
          <a:bodyPr>
            <a:normAutofit/>
          </a:bodyPr>
          <a:lstStyle/>
          <a:p>
            <a:pPr lvl="0"/>
            <a:r>
              <a:rPr lang="sr-Latn-BA" sz="2400" dirty="0" smtClean="0"/>
              <a:t>TRŽIŠTE I DRŽAVA U MODERNOJ EKONOMIJI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352800"/>
            <a:ext cx="8010378" cy="2362200"/>
          </a:xfrm>
        </p:spPr>
        <p:txBody>
          <a:bodyPr>
            <a:normAutofit/>
          </a:bodyPr>
          <a:lstStyle/>
          <a:p>
            <a:r>
              <a:rPr lang="en-US" b="1" dirty="0" smtClean="0"/>
              <a:t> </a:t>
            </a:r>
            <a:r>
              <a:rPr lang="sr-Latn-CS" sz="1600" dirty="0" smtClean="0"/>
              <a:t>NAZIV PREDMETA:  	EKONOMIJA U ZDRAVSTVU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PREDAVANJA BR. 3</a:t>
            </a:r>
            <a:r>
              <a:rPr lang="sr-Latn-CS" sz="1600" dirty="0" smtClean="0"/>
              <a:t> 	</a:t>
            </a:r>
            <a:br>
              <a:rPr lang="sr-Latn-CS" sz="1600" dirty="0" smtClean="0"/>
            </a:br>
            <a:r>
              <a:rPr lang="sr-Latn-CS" sz="1600" dirty="0" smtClean="0"/>
              <a:t> NASTAVNA JEDINICA:  TRŽIŠTE I DRŽAVA U MODERNOJ EKONOMIJI</a:t>
            </a:r>
          </a:p>
          <a:p>
            <a:r>
              <a:rPr lang="sr-Latn-CS" sz="1600" dirty="0" smtClean="0"/>
              <a:t> TEMATSKE JEDINICE: 	</a:t>
            </a:r>
            <a:r>
              <a:rPr lang="fr-FR" sz="1600" dirty="0" smtClean="0"/>
              <a:t> •</a:t>
            </a:r>
            <a:r>
              <a:rPr lang="sr-Latn-BA" sz="1600" dirty="0" smtClean="0"/>
              <a:t> VLADINA POLITIKA I CILJEVI U DOMENU JAVNOG SEKTORA</a:t>
            </a:r>
            <a:endParaRPr lang="sr-Latn-RS" sz="1600" dirty="0" smtClean="0"/>
          </a:p>
          <a:p>
            <a:r>
              <a:rPr lang="sr-Latn-RS" sz="1600" dirty="0" smtClean="0"/>
              <a:t>                                  </a:t>
            </a:r>
            <a:r>
              <a:rPr lang="fr-FR" sz="1600" dirty="0" smtClean="0"/>
              <a:t>•</a:t>
            </a:r>
            <a:r>
              <a:rPr lang="sr-Latn-BA" sz="1600" smtClean="0"/>
              <a:t> KAKO TRŽIŠTA REŠAVAJU EKONOMSKE PROBLEME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                                 </a:t>
            </a:r>
            <a:r>
              <a:rPr lang="ru-RU" sz="1600" dirty="0" smtClean="0"/>
              <a:t> </a:t>
            </a:r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RS" sz="1600" dirty="0" smtClean="0"/>
              <a:t>PRIPREMILA</a:t>
            </a:r>
            <a:r>
              <a:rPr lang="sr-Latn-CS" sz="1600" dirty="0" smtClean="0"/>
              <a:t>: 	PROF. DR MILENA JAKŠIĆ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2438400" y="6620412"/>
            <a:ext cx="670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8" name="Picture 12" descr="memo grb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51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sr-Latn-BA" dirty="0" smtClean="0"/>
              <a:t>Kada potrošač samostalno odlučuje kako će trošiti svoj dohodak, a kada se odluke donose izborom zakonodavca.</a:t>
            </a:r>
          </a:p>
          <a:p>
            <a:pPr algn="just"/>
            <a:r>
              <a:rPr lang="sr-Latn-BA" dirty="0" smtClean="0"/>
              <a:t>Objasnite kako se donose odluke o raspodeli za prevoz, policiju, obrazovanje, pokrivenost zdravstvenog osiguranja, energetsku efikasnost.</a:t>
            </a:r>
          </a:p>
          <a:p>
            <a:pPr algn="just"/>
            <a:r>
              <a:rPr lang="sr-Latn-BA" dirty="0" smtClean="0"/>
              <a:t>Navedite nekoliko primera državnih neuspeha.</a:t>
            </a:r>
          </a:p>
          <a:p>
            <a:pPr algn="just"/>
            <a:r>
              <a:rPr lang="sr-Latn-BA" dirty="0" smtClean="0"/>
              <a:t>Objasnite kada su državni neuspesi toliko pogubni da je bolje živeti sa tržišnim neuspesima nego rešavati državne neuspehe.</a:t>
            </a:r>
          </a:p>
          <a:p>
            <a:pPr algn="just"/>
            <a:r>
              <a:rPr lang="sr-Latn-BA" dirty="0" smtClean="0"/>
              <a:t>Objasnite kako su izdaci za zdravstvo i zdravstvenu zaštitu, socijalno osiguranje, nacionalnu odbranu, prirodna bogatstva i kamate na javni dug povezani sa ekonomskom ulogom države.</a:t>
            </a:r>
          </a:p>
          <a:p>
            <a:pPr algn="just"/>
            <a:r>
              <a:rPr lang="sr-Latn-BA" dirty="0" smtClean="0"/>
              <a:t>Navedite kako država upravljanja rastućim troškovima javne zdravstvene zaštite.</a:t>
            </a:r>
          </a:p>
          <a:p>
            <a:pPr algn="just"/>
            <a:r>
              <a:rPr lang="sr-Latn-BA" smtClean="0"/>
              <a:t>Navedite ključne razloge koji dovode do povećanja troškova zdravstvene zaštite.</a:t>
            </a:r>
            <a:endParaRPr lang="en-US" dirty="0"/>
          </a:p>
        </p:txBody>
      </p:sp>
      <p:pic>
        <p:nvPicPr>
          <p:cNvPr id="4" name="Picture 2" descr="D:\Korisnik\Desktop\images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1" y="228600"/>
            <a:ext cx="4572000" cy="99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613648" cy="4876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000" b="1" dirty="0" smtClean="0"/>
              <a:t>             </a:t>
            </a:r>
            <a:r>
              <a:rPr lang="sr-Latn-RS" sz="4000" b="1" dirty="0" smtClean="0"/>
              <a:t>HVALA NA PAŽNJI</a:t>
            </a:r>
            <a:endParaRPr lang="sr-Latn-RS" sz="2800" b="1" dirty="0" smtClean="0"/>
          </a:p>
          <a:p>
            <a:pPr>
              <a:buNone/>
            </a:pPr>
            <a:endParaRPr lang="en-US" sz="4000" b="1" dirty="0"/>
          </a:p>
          <a:p>
            <a:pPr>
              <a:buNone/>
            </a:pPr>
            <a:r>
              <a:rPr lang="sr-Latn-RS" sz="4000" b="1" dirty="0" smtClean="0"/>
              <a:t>                 </a:t>
            </a:r>
            <a:endParaRPr lang="en-US" sz="2000" i="1" dirty="0"/>
          </a:p>
        </p:txBody>
      </p:sp>
      <p:pic>
        <p:nvPicPr>
          <p:cNvPr id="4" name="Picture 4" descr="Сродна сл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581400"/>
            <a:ext cx="2895600" cy="2899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>
            <a:normAutofit/>
          </a:bodyPr>
          <a:lstStyle/>
          <a:p>
            <a:r>
              <a:rPr lang="sr-Latn-BA" sz="2000" dirty="0" smtClean="0"/>
              <a:t>EKONOMSKA ULOGA DRŽAVE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sr-Latn-BA" dirty="0" smtClean="0"/>
              <a:t>Idealna tržišna ekonomija je ona u kojoj se sva dobra i usluge razmenjuju za novac po tržišnim cenama. Takav sistem izvlači maksimalne koristi iz raspoloživih  </a:t>
            </a:r>
            <a:r>
              <a:rPr lang="sr-Latn-BA" dirty="0" smtClean="0"/>
              <a:t>resursa, </a:t>
            </a:r>
            <a:r>
              <a:rPr lang="sr-Latn-BA" dirty="0" smtClean="0"/>
              <a:t>bez intervencije države. To odslikova idealne uslove Smitove </a:t>
            </a:r>
            <a:r>
              <a:rPr lang="sr-Latn-BA" b="1" i="1" dirty="0" smtClean="0"/>
              <a:t>nevedljive ruke tržišta </a:t>
            </a:r>
            <a:r>
              <a:rPr lang="sr-Latn-BA" dirty="0" smtClean="0"/>
              <a:t>koja će dovesti do optimalnog ekonomskog ishoda kada pojedinci budu sledili svoje interese.</a:t>
            </a:r>
          </a:p>
          <a:p>
            <a:pPr algn="just"/>
            <a:r>
              <a:rPr lang="sr-Latn-BA" dirty="0" smtClean="0"/>
              <a:t>Tržišta nužno ne dovode do pravedne raspodele dohotka. Iako su tržišta daleko od savršenosti, pokazala su se efikasna u rešavanju problema </a:t>
            </a:r>
            <a:r>
              <a:rPr lang="sr-Latn-BA" i="1" dirty="0" smtClean="0"/>
              <a:t>šta, kako i za koga</a:t>
            </a:r>
            <a:r>
              <a:rPr lang="sr-Latn-BA" dirty="0" smtClean="0"/>
              <a:t> proizvoditi.</a:t>
            </a:r>
          </a:p>
          <a:p>
            <a:pPr algn="just"/>
            <a:r>
              <a:rPr lang="sr-Latn-BA" dirty="0" smtClean="0"/>
              <a:t>Uloga države u savremenoj ekonomiji je neophodna kako bi se popravili promašaji tržišta, kako bi se ispravila nepravedna raspodela dohotka i unapredio ekonomski rast i stabilnost.</a:t>
            </a:r>
          </a:p>
          <a:p>
            <a:pPr algn="just"/>
            <a:r>
              <a:rPr lang="sr-Latn-BA" dirty="0" smtClean="0"/>
              <a:t>Istorija je pokazala da tržište nije savršeni samoregulatorni mehanizam i da je stoga neophodna uloga države kako bi se obezbedila stabilnost u dugom vremenskom periodu.</a:t>
            </a:r>
          </a:p>
          <a:p>
            <a:pPr algn="just"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1026" name="Picture 2" descr="C:\Users\toshiba\Desktop\20190201010232_e0313b1e23c1cf9434205390eccb71a6b8033af91c79f59dd30bde8465d56ed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1"/>
            <a:ext cx="4952999" cy="1371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sr-Latn-BA" dirty="0" smtClean="0"/>
              <a:t>Neuspeh tržišne ekonomije se ispoljava kroz: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Neefikasnost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Nejednakost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Makroekonomske probleme.</a:t>
            </a:r>
          </a:p>
          <a:p>
            <a:pPr algn="just">
              <a:buFont typeface="Wingdings" pitchFamily="2" charset="2"/>
              <a:buChar char="Ø"/>
            </a:pPr>
            <a:endParaRPr lang="sr-Latn-BA" dirty="0" smtClean="0"/>
          </a:p>
          <a:p>
            <a:pPr algn="just"/>
            <a:r>
              <a:rPr lang="sr-Latn-BA" dirty="0" smtClean="0"/>
              <a:t>Tri glavne ekonomske funkcije države su: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Država povećava efikasnost;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Država promoviše jednakost;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Država jača makroekonosmku stabilnost i rast.</a:t>
            </a:r>
          </a:p>
          <a:p>
            <a:pPr algn="just">
              <a:buFont typeface="Wingdings" pitchFamily="2" charset="2"/>
              <a:buChar char="Ø"/>
            </a:pPr>
            <a:endParaRPr lang="sr-Latn-BA" dirty="0" smtClean="0"/>
          </a:p>
          <a:p>
            <a:pPr algn="just"/>
            <a:r>
              <a:rPr lang="sr-Latn-BA" dirty="0" smtClean="0"/>
              <a:t>Država povećava efikasnost: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 unapređujući konkurentsku sposobnost (deregulacija, antitrustovski zakoni), 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smanjujući eksternalije (intervencije na tržištu) i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obezbeđujući javna dobra (podsticanje korisnih aktivnosti).</a:t>
            </a:r>
          </a:p>
          <a:p>
            <a:pPr algn="just"/>
            <a:endParaRPr lang="sr-Latn-BA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sr-Latn-BA" b="1" dirty="0" smtClean="0"/>
              <a:t>Eksternalije </a:t>
            </a:r>
            <a:r>
              <a:rPr lang="sr-Latn-BA" dirty="0" smtClean="0"/>
              <a:t>(efekti prelivanja) se javljaju kada preduzeća ili ljudi drugima nameću troškove ili koristi izvan tržišta. Eksternalije mogu biti negativne i pozitivne.</a:t>
            </a:r>
          </a:p>
          <a:p>
            <a:pPr algn="just"/>
            <a:r>
              <a:rPr lang="sr-Latn-BA" dirty="0" smtClean="0"/>
              <a:t>Država ima za cilj da, kada su u pitanju </a:t>
            </a:r>
            <a:r>
              <a:rPr lang="sr-Latn-BA" b="1" dirty="0" smtClean="0"/>
              <a:t>negativne eksternalije</a:t>
            </a:r>
            <a:r>
              <a:rPr lang="sr-Latn-BA" dirty="0" smtClean="0"/>
              <a:t> (poput zagađenja vazduha ili vode, štetnih otpadaka, neproverenih lekova i prehranbenih proizvoda, radioaktivnih materija i sl.), donese državne uredbe koje će smanjiti negativne efekte prelivanja.</a:t>
            </a:r>
          </a:p>
          <a:p>
            <a:pPr algn="just"/>
            <a:r>
              <a:rPr lang="sr-Latn-BA" dirty="0" smtClean="0"/>
              <a:t> Krajnji primer </a:t>
            </a:r>
            <a:r>
              <a:rPr lang="sr-Latn-BA" b="1" dirty="0" smtClean="0"/>
              <a:t>pozitivnih eksternalija </a:t>
            </a:r>
            <a:r>
              <a:rPr lang="sr-Latn-BA" dirty="0" smtClean="0"/>
              <a:t>su javna dobra (izgradnja mreže autoputeva, sistema navodnjavanja, meteorološke usluge, podrška nauci i odredbama i merama za podsticanje javnog zdravlja). </a:t>
            </a:r>
          </a:p>
          <a:p>
            <a:pPr algn="just"/>
            <a:r>
              <a:rPr lang="sr-Latn-BA" b="1" dirty="0" smtClean="0"/>
              <a:t>Javna dobra </a:t>
            </a:r>
            <a:r>
              <a:rPr lang="sr-Latn-BA" dirty="0" smtClean="0"/>
              <a:t>su robe u kojima mogu uživati svi, odnosno niko ne može biti isključen. To nisu dobra koja se mogu kupiti ili prodati na </a:t>
            </a:r>
            <a:r>
              <a:rPr lang="sr-Latn-BA" dirty="0" smtClean="0"/>
              <a:t>tržištima.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sr-Latn-BA" dirty="0" smtClean="0"/>
              <a:t>Država mora prikupiti prihode da bi plaćala za svoja javna dobra i programe preraspodele dohotka. Takvi prihodi se obezbeđuju iz </a:t>
            </a:r>
            <a:r>
              <a:rPr lang="sr-Latn-BA" b="1" dirty="0" smtClean="0"/>
              <a:t>poreza</a:t>
            </a:r>
            <a:r>
              <a:rPr lang="sr-Latn-BA" dirty="0" smtClean="0"/>
              <a:t>. Porezi nisu dobrovoljni i svi podležu obavezi plaćanja poreza kako bi se finansirala javna dobra.</a:t>
            </a:r>
          </a:p>
          <a:p>
            <a:pPr algn="just"/>
            <a:r>
              <a:rPr lang="sr-Latn-BA" dirty="0" smtClean="0"/>
              <a:t>Programe preraspodele dohotka (</a:t>
            </a:r>
            <a:r>
              <a:rPr lang="sr-Latn-BA" b="1" dirty="0" smtClean="0"/>
              <a:t>pravednost ili jednakost</a:t>
            </a:r>
            <a:r>
              <a:rPr lang="sr-Latn-BA" dirty="0" smtClean="0"/>
              <a:t>) država može da sprovede kroz: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 </a:t>
            </a:r>
            <a:r>
              <a:rPr lang="sr-Latn-BA" b="1" dirty="0" smtClean="0"/>
              <a:t>progresivno oporezivanje dohotka </a:t>
            </a:r>
            <a:r>
              <a:rPr lang="sr-Latn-BA" dirty="0" smtClean="0"/>
              <a:t>(veliki dohoci se oporezuju po višoj stopi od malih dohodaka), 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b="1" dirty="0" smtClean="0"/>
              <a:t>transferna plaćanja </a:t>
            </a:r>
            <a:r>
              <a:rPr lang="sr-Latn-BA" dirty="0" smtClean="0"/>
              <a:t>(plaćanja države pojedincima-poput starih, bolesnih, porodilja, dečijih dodataka, osiguranja od nezaposlenosti) i 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b="1" dirty="0" smtClean="0"/>
              <a:t>subvencionisanje potrošnje </a:t>
            </a:r>
            <a:r>
              <a:rPr lang="sr-Latn-BA" dirty="0" smtClean="0"/>
              <a:t>(bonovi za hranu, sufinansiranje zdravstvene zaštite, stanovanje uz niske troškove i sl.).</a:t>
            </a:r>
            <a:endParaRPr lang="en-US" dirty="0"/>
          </a:p>
        </p:txBody>
      </p:sp>
      <p:pic>
        <p:nvPicPr>
          <p:cNvPr id="2050" name="Picture 2" descr="C:\Users\toshiba\Desktop\ravnopravnos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1" y="1"/>
            <a:ext cx="5715000" cy="129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sr-Latn-BA" b="1" dirty="0" smtClean="0"/>
              <a:t>Makroekonomski problemi</a:t>
            </a:r>
            <a:r>
              <a:rPr lang="sr-Latn-BA" dirty="0" smtClean="0"/>
              <a:t>: od svog nastanka kapitalizam su mučili povremeni napadi inflacije (rastućih cena) i recesije (visoke nezaposlenosti).</a:t>
            </a:r>
          </a:p>
          <a:p>
            <a:pPr algn="just"/>
            <a:r>
              <a:rPr lang="sr-Latn-BA" dirty="0" smtClean="0"/>
              <a:t>Danas, zahvaljujući intelektualnom doprinosu Dž.M. Kejnsa i njegovih sledbenika, poznato je kako se mogu kontrolisati loši ishodi poslovnih ciklusa.</a:t>
            </a:r>
          </a:p>
          <a:p>
            <a:pPr algn="just"/>
            <a:r>
              <a:rPr lang="sr-Latn-BA" dirty="0" smtClean="0"/>
              <a:t>Upotrebom fiskalne i monetarne politike država može uticati na proizvodnju, potrošnju, zaposlenost i inflaciju.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b="1" dirty="0" smtClean="0"/>
              <a:t>Fiskalna politika </a:t>
            </a:r>
            <a:r>
              <a:rPr lang="sr-Latn-BA" dirty="0" smtClean="0"/>
              <a:t>države uključuje moć oporezivanja i moć državne potrošnje.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b="1" dirty="0" smtClean="0"/>
              <a:t>Monetarna politika </a:t>
            </a:r>
            <a:r>
              <a:rPr lang="sr-Latn-BA" dirty="0" smtClean="0"/>
              <a:t>podrazumeva određivanje kamatnih stopa i ponude novca.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DRŽAVA ILI TRŽIŠTE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Latn-BA" dirty="0" smtClean="0"/>
              <a:t>U ekonomskim pitanjima uspeh ima mnogo roditelja, a neuspeh je siroče.</a:t>
            </a:r>
          </a:p>
          <a:p>
            <a:pPr algn="just"/>
            <a:r>
              <a:rPr lang="sr-Latn-BA" dirty="0" smtClean="0"/>
              <a:t>Debata oko državnih uspeha ili neuspeha pokazala je da je povlačenje granice između tržišta (slobodnog tržišnog mehanizma) i države (demokratskih pravila) stalan problem.</a:t>
            </a:r>
          </a:p>
          <a:p>
            <a:pPr algn="just"/>
            <a:r>
              <a:rPr lang="sr-Latn-BA" dirty="0" smtClean="0"/>
              <a:t>Alati ekonomije su neophodni kako bi pomogli društvu da nađe zlatnu sredinu.</a:t>
            </a:r>
          </a:p>
          <a:p>
            <a:pPr algn="just"/>
            <a:r>
              <a:rPr lang="sr-Latn-BA" dirty="0" smtClean="0"/>
              <a:t>Efikasno društvo traži obe polovine mešovitog sistema – tržište i država.</a:t>
            </a:r>
            <a:endParaRPr lang="en-US" dirty="0"/>
          </a:p>
        </p:txBody>
      </p:sp>
      <p:pic>
        <p:nvPicPr>
          <p:cNvPr id="3074" name="Picture 2" descr="C:\Users\toshiba\Desktop\inde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90874" y="1"/>
            <a:ext cx="5267326" cy="1295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VLADINA POLITIKA U DOMENU JAVNOG ZDRAVLJA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Latn-BA" dirty="0" smtClean="0"/>
              <a:t>Obezbeđivanje prava građanima na zdravlje je sastavni deo ustava većine savremenih država.</a:t>
            </a:r>
          </a:p>
          <a:p>
            <a:pPr algn="just"/>
            <a:r>
              <a:rPr lang="sr-Latn-BA" dirty="0" smtClean="0"/>
              <a:t>Takav proces preobražaja je posledica napretka znanja u oblasti javnog zdravlja, industrijskoj, tehnološko-informacionoj revoluciji, kao i u sveukupnom poboljšanju životnog standarda.</a:t>
            </a:r>
          </a:p>
          <a:p>
            <a:pPr algn="just"/>
            <a:r>
              <a:rPr lang="sr-Latn-BA" dirty="0" smtClean="0"/>
              <a:t>Finansiranje institucionalizovane sistematične zdravstvene zaštite stanovništva jedne zemlje nailazi na niz problema koji su ovaj proces učinili neizvesnim izazovom.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Latn-BA" dirty="0" smtClean="0"/>
              <a:t>Neki od najvažnijih faktora rasta troškova javne zdravstvene zaštite su: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Starenje populacije, jer se do 4/5 ukupnih troškova medicinske nege napravi u dubljem senijumu.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Naučno-tehnološka hiperprodukcija novih metoda prevencije, dijagnostike, lečenja i rehabilitacije koji se najčešće pokrivaju iz obaveznog zdravstvenog </a:t>
            </a:r>
            <a:r>
              <a:rPr lang="sr-Latn-BA" dirty="0" smtClean="0"/>
              <a:t>osiguranja.</a:t>
            </a:r>
            <a:endParaRPr lang="sr-Latn-BA" dirty="0" smtClean="0"/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Rast skupih hroničnih, autoimunih, srčanih, onkoloških, bubrežnih bolesti koje se uspešno kontrolišu ali teško leče u korenu.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Pomeranje dijagnostičkih granica bolesti nadole.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Nejasno definisane ciljne riziko grupe koje bi trebalo da imaju prioritet u pružanju pojedinih usluga, uglavnom vezanih za domen preventivne medicine.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Neefikasno upravljanje srednjim i velikim stacionarnim ustanovama...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6865</TotalTime>
  <Words>893</Words>
  <Application>Microsoft Office PowerPoint</Application>
  <PresentationFormat>On-screen Show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TRŽIŠTE I DRŽAVA U MODERNOJ EKONOMIJI</vt:lpstr>
      <vt:lpstr>EKONOMSKA ULOGA DRŽAVE</vt:lpstr>
      <vt:lpstr>Slide 3</vt:lpstr>
      <vt:lpstr>Slide 4</vt:lpstr>
      <vt:lpstr>Slide 5</vt:lpstr>
      <vt:lpstr>Slide 6</vt:lpstr>
      <vt:lpstr>DRŽAVA ILI TRŽIŠTE</vt:lpstr>
      <vt:lpstr>VLADINA POLITIKA U DOMENU JAVNOG ZDRAVLJA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ULOGA BANAKA I TRŽIŠTA KAPITALA U FINANSIRANJU PROJEKATA JAVNO-PRIVATNOG PARTNERSTVA</dc:title>
  <dc:creator>Ekonomski fakultet</dc:creator>
  <cp:lastModifiedBy>toshiba</cp:lastModifiedBy>
  <cp:revision>236</cp:revision>
  <dcterms:created xsi:type="dcterms:W3CDTF">2014-04-01T08:09:23Z</dcterms:created>
  <dcterms:modified xsi:type="dcterms:W3CDTF">2019-04-26T05:47:14Z</dcterms:modified>
</cp:coreProperties>
</file>